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1"/>
  </p:sldMasterIdLst>
  <p:sldIdLst>
    <p:sldId id="256" r:id="rId2"/>
    <p:sldId id="257" r:id="rId3"/>
    <p:sldId id="277" r:id="rId4"/>
    <p:sldId id="268" r:id="rId5"/>
    <p:sldId id="267" r:id="rId6"/>
    <p:sldId id="266" r:id="rId7"/>
    <p:sldId id="264" r:id="rId8"/>
    <p:sldId id="265" r:id="rId9"/>
    <p:sldId id="260" r:id="rId10"/>
    <p:sldId id="262" r:id="rId11"/>
    <p:sldId id="269" r:id="rId12"/>
    <p:sldId id="272" r:id="rId13"/>
    <p:sldId id="270" r:id="rId14"/>
    <p:sldId id="273" r:id="rId15"/>
    <p:sldId id="274" r:id="rId16"/>
    <p:sldId id="275" r:id="rId17"/>
    <p:sldId id="276" r:id="rId18"/>
    <p:sldId id="271" r:id="rId19"/>
    <p:sldId id="25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2"/>
    <p:restoredTop sz="94663"/>
  </p:normalViewPr>
  <p:slideViewPr>
    <p:cSldViewPr snapToGrid="0" snapToObjects="1">
      <p:cViewPr varScale="1">
        <p:scale>
          <a:sx n="118" d="100"/>
          <a:sy n="118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209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72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9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70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666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120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054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2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92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01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78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694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L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D7762-67F9-8A40-BEC3-DD0F382CF1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2389" y="1984443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000" dirty="0"/>
              <a:t>Thomson Reuters and the Bad Code</a:t>
            </a:r>
          </a:p>
        </p:txBody>
      </p:sp>
      <p:sp>
        <p:nvSpPr>
          <p:cNvPr id="11" name="Freeform: Shape 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AD6192-1F56-0049-94D7-8F5D3534E8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02" r="2" b="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F8CA26-F5B3-654C-A2D0-447DA61AC27A}"/>
              </a:ext>
            </a:extLst>
          </p:cNvPr>
          <p:cNvSpPr txBox="1"/>
          <p:nvPr/>
        </p:nvSpPr>
        <p:spPr>
          <a:xfrm>
            <a:off x="7602389" y="5018315"/>
            <a:ext cx="4087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Dan </a:t>
            </a:r>
            <a:r>
              <a:rPr lang="en-US" dirty="0" err="1"/>
              <a:t>Ofer</a:t>
            </a:r>
            <a:endParaRPr lang="en-US" dirty="0"/>
          </a:p>
          <a:p>
            <a:r>
              <a:rPr lang="en-US" dirty="0"/>
              <a:t>A software developer who also happens to work at Thomson Reuters</a:t>
            </a:r>
          </a:p>
        </p:txBody>
      </p:sp>
    </p:spTree>
    <p:extLst>
      <p:ext uri="{BB962C8B-B14F-4D97-AF65-F5344CB8AC3E}">
        <p14:creationId xmlns:p14="http://schemas.microsoft.com/office/powerpoint/2010/main" val="35729685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The four-stanza pattern for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Guard clauses</a:t>
            </a:r>
          </a:p>
          <a:p>
            <a:pPr lvl="1"/>
            <a:r>
              <a:rPr lang="en-US" dirty="0"/>
              <a:t>Return early if parameter is incorrect (e.g., wrong value, wrong type,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/</a:t>
            </a:r>
            <a:r>
              <a:rPr lang="en-US" dirty="0">
                <a:latin typeface="Courier" pitchFamily="2" charset="0"/>
              </a:rPr>
              <a:t>nil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Initialise</a:t>
            </a:r>
            <a:r>
              <a:rPr lang="en-US" dirty="0"/>
              <a:t> variables</a:t>
            </a:r>
          </a:p>
          <a:p>
            <a:pPr lvl="1"/>
            <a:r>
              <a:rPr lang="en-US" dirty="0"/>
              <a:t>Create new variables / constants</a:t>
            </a:r>
          </a:p>
          <a:p>
            <a:pPr lvl="1"/>
            <a:r>
              <a:rPr lang="en-US" dirty="0"/>
              <a:t>Coerce parameters to correct values (e.g., a </a:t>
            </a:r>
            <a:r>
              <a:rPr lang="en-US" dirty="0">
                <a:latin typeface="Courier" pitchFamily="2" charset="0"/>
              </a:rPr>
              <a:t>null</a:t>
            </a:r>
            <a:r>
              <a:rPr lang="en-US" dirty="0"/>
              <a:t> value to the empty string)</a:t>
            </a:r>
          </a:p>
          <a:p>
            <a:pPr lvl="2"/>
            <a:r>
              <a:rPr lang="en-US" dirty="0">
                <a:latin typeface="Courier" pitchFamily="2" charset="0"/>
              </a:rPr>
              <a:t>if (value == null) { value = </a:t>
            </a:r>
            <a:r>
              <a:rPr lang="en-US" dirty="0" err="1">
                <a:latin typeface="Courier" pitchFamily="2" charset="0"/>
              </a:rPr>
              <a:t>StringUtils.EMPTY</a:t>
            </a:r>
            <a:r>
              <a:rPr lang="en-US" dirty="0">
                <a:latin typeface="Courier" pitchFamily="2" charset="0"/>
              </a:rPr>
              <a:t> }</a:t>
            </a:r>
          </a:p>
          <a:p>
            <a:pPr lvl="2"/>
            <a:r>
              <a:rPr lang="en-US" dirty="0">
                <a:latin typeface="Courier" pitchFamily="2" charset="0"/>
              </a:rPr>
              <a:t>value = </a:t>
            </a:r>
            <a:r>
              <a:rPr lang="en-US" dirty="0" err="1">
                <a:latin typeface="Courier" pitchFamily="2" charset="0"/>
              </a:rPr>
              <a:t>value.trim</a:t>
            </a:r>
            <a:r>
              <a:rPr lang="en-US" dirty="0">
                <a:latin typeface="Courier" pitchFamily="2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Process</a:t>
            </a:r>
          </a:p>
          <a:p>
            <a:pPr lvl="1"/>
            <a:r>
              <a:rPr lang="en-US" dirty="0"/>
              <a:t>La raison d’être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4305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 four-stanza pattern?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Smaller functions are clear</a:t>
            </a:r>
            <a:r>
              <a:rPr lang="en-US" i="1" dirty="0"/>
              <a:t>er</a:t>
            </a:r>
          </a:p>
          <a:p>
            <a:r>
              <a:rPr lang="en-US" dirty="0"/>
              <a:t>Smaller functions have simpler names (because they do less)</a:t>
            </a:r>
          </a:p>
          <a:p>
            <a:r>
              <a:rPr lang="en-US" dirty="0"/>
              <a:t>Smaller functions have simpler variable names (because their purpose is narrower)</a:t>
            </a:r>
          </a:p>
          <a:p>
            <a:r>
              <a:rPr lang="en-US" dirty="0"/>
              <a:t>Code is more maintainable</a:t>
            </a:r>
          </a:p>
          <a:p>
            <a:endParaRPr lang="en-US" dirty="0"/>
          </a:p>
          <a:p>
            <a:r>
              <a:rPr lang="en-US" dirty="0"/>
              <a:t>Disadvantage: more complex code</a:t>
            </a:r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 (YAGNI)</a:t>
            </a:r>
          </a:p>
        </p:txBody>
      </p:sp>
    </p:spTree>
    <p:extLst>
      <p:ext uri="{BB962C8B-B14F-4D97-AF65-F5344CB8AC3E}">
        <p14:creationId xmlns:p14="http://schemas.microsoft.com/office/powerpoint/2010/main" val="3104273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7EF86-1BC1-DE4A-A27E-EDF76A5F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4. How to write guard clauses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9E4A1-5325-EF41-924F-1BE046FFEA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/>
              <a:t>Bad example,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Good example,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23952B3-84BD-6145-8ECA-CB5D34DEBB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6013"/>
            <a:ext cx="6845300" cy="812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3F5351-AB72-5540-A39C-150E41124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759201"/>
            <a:ext cx="55626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801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5. Separation of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Models handle business logic</a:t>
            </a:r>
          </a:p>
          <a:p>
            <a:r>
              <a:rPr lang="en-US" dirty="0"/>
              <a:t>Models can be adapted to various interfaces (e.g., terminal, GUI application, websites)</a:t>
            </a:r>
          </a:p>
          <a:p>
            <a:r>
              <a:rPr lang="en-US" dirty="0"/>
              <a:t>So, application can be converted from website to be a script </a:t>
            </a:r>
            <a:r>
              <a:rPr lang="en-US" i="1" dirty="0"/>
              <a:t>more </a:t>
            </a:r>
            <a:r>
              <a:rPr lang="en-US" dirty="0"/>
              <a:t>easily</a:t>
            </a:r>
          </a:p>
          <a:p>
            <a:endParaRPr lang="en-US" dirty="0"/>
          </a:p>
          <a:p>
            <a:r>
              <a:rPr lang="en-US" dirty="0"/>
              <a:t>Disadvantage: You </a:t>
            </a:r>
            <a:r>
              <a:rPr lang="en-US" dirty="0" err="1"/>
              <a:t>ain’t</a:t>
            </a:r>
            <a:r>
              <a:rPr lang="en-US" dirty="0"/>
              <a:t> </a:t>
            </a:r>
            <a:r>
              <a:rPr lang="en-US" dirty="0" err="1"/>
              <a:t>gonna</a:t>
            </a:r>
            <a:r>
              <a:rPr lang="en-US" dirty="0"/>
              <a:t> need it! (YAGNI)</a:t>
            </a:r>
          </a:p>
          <a:p>
            <a:r>
              <a:rPr lang="en-US" dirty="0"/>
              <a:t>Disadvantage: More tests!</a:t>
            </a:r>
          </a:p>
        </p:txBody>
      </p:sp>
    </p:spTree>
    <p:extLst>
      <p:ext uri="{BB962C8B-B14F-4D97-AF65-F5344CB8AC3E}">
        <p14:creationId xmlns:p14="http://schemas.microsoft.com/office/powerpoint/2010/main" val="97393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C621-E6D6-554B-BF53-4A6F78B2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Nulls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327DD-A959-9E41-A93D-AD67DAABE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urier" pitchFamily="2" charset="0"/>
              </a:rPr>
              <a:t>Nulls</a:t>
            </a:r>
            <a:r>
              <a:rPr lang="en-US" dirty="0"/>
              <a:t> throw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We need to check for a </a:t>
            </a:r>
            <a:r>
              <a:rPr lang="en-US" dirty="0" err="1">
                <a:latin typeface="Courier" pitchFamily="2" charset="0"/>
              </a:rPr>
              <a:t>NullPointerException</a:t>
            </a:r>
            <a:endParaRPr lang="en-US" dirty="0">
              <a:latin typeface="Courier" pitchFamily="2" charset="0"/>
            </a:endParaRPr>
          </a:p>
          <a:p>
            <a:r>
              <a:rPr lang="en-US" dirty="0"/>
              <a:t>More complicated code with additional tests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Tony Hoare apologized for inventing the null reference,</a:t>
            </a:r>
          </a:p>
          <a:p>
            <a:pPr marL="457200" lvl="1" indent="0">
              <a:buNone/>
            </a:pPr>
            <a:r>
              <a:rPr lang="en-CA" sz="2800" dirty="0"/>
              <a:t>“I call it my billion-dollar mistake.” [http://</a:t>
            </a:r>
            <a:r>
              <a:rPr lang="en-CA" sz="2800" dirty="0" err="1"/>
              <a:t>qconlondon.com</a:t>
            </a:r>
            <a:r>
              <a:rPr lang="en-CA" sz="2800" dirty="0"/>
              <a:t>/london-2009/speaker/</a:t>
            </a:r>
            <a:r>
              <a:rPr lang="en-CA" sz="2800" dirty="0" err="1"/>
              <a:t>Tony+Hoare</a:t>
            </a:r>
            <a:r>
              <a:rPr lang="en-CA" sz="2800" dirty="0"/>
              <a:t>]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69338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684EE-B6BD-1849-A5AE-CF5C506A8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Null-objects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D0B47-0F03-FB4A-BD61-9C3D6E46B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class that implements same interface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/>
              <a:t>A class that inherits the same class but identifies itself as </a:t>
            </a:r>
            <a:r>
              <a:rPr lang="en-US" dirty="0">
                <a:latin typeface="Courier" pitchFamily="2" charset="0"/>
              </a:rPr>
              <a:t>null</a:t>
            </a:r>
          </a:p>
          <a:p>
            <a:r>
              <a:rPr lang="en-US" dirty="0" err="1">
                <a:latin typeface="Courier" pitchFamily="2" charset="0"/>
              </a:rPr>
              <a:t>NullPointerException</a:t>
            </a:r>
            <a:r>
              <a:rPr lang="en-US" dirty="0"/>
              <a:t> is </a:t>
            </a:r>
            <a:r>
              <a:rPr lang="en-US" i="1" dirty="0"/>
              <a:t>not</a:t>
            </a:r>
            <a:r>
              <a:rPr lang="en-US" dirty="0"/>
              <a:t> thrown because the object implements the same method but returns sane values!</a:t>
            </a:r>
          </a:p>
        </p:txBody>
      </p:sp>
    </p:spTree>
    <p:extLst>
      <p:ext uri="{BB962C8B-B14F-4D97-AF65-F5344CB8AC3E}">
        <p14:creationId xmlns:p14="http://schemas.microsoft.com/office/powerpoint/2010/main" val="1153960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24989D3-4AEB-304A-A82E-12E45834B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645" y="0"/>
            <a:ext cx="68807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571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58E13-33D9-494D-9468-9298C1829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To return or to throw (up)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965-2547-BC4B-B904-E3D68E6D3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Throw when dealing with an external system</a:t>
            </a:r>
          </a:p>
          <a:p>
            <a:pPr lvl="1"/>
            <a:r>
              <a:rPr lang="en-US" dirty="0"/>
              <a:t>because we do not control it</a:t>
            </a:r>
          </a:p>
          <a:p>
            <a:r>
              <a:rPr lang="en-US" dirty="0"/>
              <a:t>Throw if the input contained values that incorrect input that your function should not handle</a:t>
            </a:r>
          </a:p>
          <a:p>
            <a:r>
              <a:rPr lang="en-US" dirty="0"/>
              <a:t>Return if the function </a:t>
            </a:r>
            <a:r>
              <a:rPr lang="en-US" i="1" dirty="0"/>
              <a:t>should </a:t>
            </a:r>
            <a:r>
              <a:rPr lang="en-US" dirty="0"/>
              <a:t>handle the incorrect input</a:t>
            </a:r>
          </a:p>
          <a:p>
            <a:endParaRPr lang="en-US" dirty="0"/>
          </a:p>
          <a:p>
            <a:r>
              <a:rPr lang="en-US" dirty="0"/>
              <a:t>Ultimately it is up to </a:t>
            </a:r>
            <a:r>
              <a:rPr lang="en-US" u="sng" dirty="0"/>
              <a:t>YOU</a:t>
            </a:r>
            <a:r>
              <a:rPr lang="en-US" dirty="0"/>
              <a:t> as long as the </a:t>
            </a:r>
            <a:r>
              <a:rPr lang="en-US" dirty="0" err="1"/>
              <a:t>behaviour</a:t>
            </a:r>
            <a:r>
              <a:rPr lang="en-US" dirty="0"/>
              <a:t> is documented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498856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3EF4E-71D2-8741-B670-E0ADCD829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8. URL 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E4A05-F004-D64E-9638-20E7559FD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URLs should use kebab-case (i.e., skewer-case)</a:t>
            </a:r>
          </a:p>
          <a:p>
            <a:pPr lvl="1"/>
            <a:r>
              <a:rPr lang="en-US" dirty="0">
                <a:cs typeface="Calibri" panose="020F0502020204030204" pitchFamily="34" charset="0"/>
              </a:rPr>
              <a:t>Use </a:t>
            </a:r>
            <a:r>
              <a:rPr lang="en-US" dirty="0">
                <a:latin typeface="Courier" pitchFamily="2" charset="0"/>
              </a:rPr>
              <a:t>hello-world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Rather than </a:t>
            </a:r>
            <a:r>
              <a:rPr lang="en-US" dirty="0">
                <a:latin typeface="Courier" pitchFamily="2" charset="0"/>
              </a:rPr>
              <a:t>HelloWorld</a:t>
            </a:r>
            <a:r>
              <a:rPr lang="en-US" dirty="0"/>
              <a:t> or </a:t>
            </a:r>
            <a:r>
              <a:rPr lang="en-US" dirty="0">
                <a:latin typeface="Courier" pitchFamily="2" charset="0"/>
              </a:rPr>
              <a:t>HELLO_WORLD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 capital letters!</a:t>
            </a:r>
          </a:p>
          <a:p>
            <a:r>
              <a:rPr lang="en-US" dirty="0"/>
              <a:t>Make your URLs </a:t>
            </a:r>
            <a:r>
              <a:rPr lang="en-US" u="sng" dirty="0"/>
              <a:t>case-insensitive</a:t>
            </a:r>
            <a:r>
              <a:rPr lang="en-US" dirty="0"/>
              <a:t> as to </a:t>
            </a:r>
            <a:r>
              <a:rPr lang="en-US" i="1" dirty="0"/>
              <a:t>not </a:t>
            </a:r>
            <a:r>
              <a:rPr lang="en-US" dirty="0"/>
              <a:t>confuse users</a:t>
            </a:r>
          </a:p>
          <a:p>
            <a:r>
              <a:rPr lang="en-US" dirty="0"/>
              <a:t>Do not use </a:t>
            </a:r>
            <a:r>
              <a:rPr lang="en-US" dirty="0" err="1"/>
              <a:t>em</a:t>
            </a:r>
            <a:r>
              <a:rPr lang="en-US" dirty="0"/>
              <a:t>-dashes (</a:t>
            </a:r>
            <a:r>
              <a:rPr lang="en-US" dirty="0">
                <a:latin typeface="Courier" pitchFamily="2" charset="0"/>
              </a:rPr>
              <a:t>–</a:t>
            </a:r>
            <a:r>
              <a:rPr lang="en-US" dirty="0"/>
              <a:t>) because they look like regular dashes (</a:t>
            </a:r>
            <a:r>
              <a:rPr lang="en-US" dirty="0">
                <a:latin typeface="Courier" pitchFamily="2" charset="0"/>
              </a:rPr>
              <a:t>-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35662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6E4FD-58BC-7845-8F7E-E16DD0F11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6D4F8-7081-E94D-992F-1BAAFB886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Confident Ruby by </a:t>
            </a:r>
            <a:r>
              <a:rPr lang="en-US" dirty="0" err="1"/>
              <a:t>Avdi</a:t>
            </a:r>
            <a:r>
              <a:rPr lang="en-US" dirty="0"/>
              <a:t> Grimm</a:t>
            </a:r>
          </a:p>
          <a:p>
            <a:r>
              <a:rPr lang="en-US" dirty="0"/>
              <a:t>The </a:t>
            </a:r>
            <a:r>
              <a:rPr lang="en-US" dirty="0" err="1"/>
              <a:t>ThoughtWorks</a:t>
            </a:r>
            <a:r>
              <a:rPr lang="en-US" dirty="0"/>
              <a:t> Anthology, Volume 2 </a:t>
            </a:r>
          </a:p>
          <a:p>
            <a:r>
              <a:rPr lang="en-US" dirty="0"/>
              <a:t>Design Patterns by Gamma, Johnson, </a:t>
            </a:r>
            <a:r>
              <a:rPr lang="en-US" dirty="0" err="1"/>
              <a:t>Vlissides</a:t>
            </a:r>
            <a:r>
              <a:rPr lang="en-US" dirty="0"/>
              <a:t>, and Helm (The Gang of Four)</a:t>
            </a:r>
          </a:p>
          <a:p>
            <a:r>
              <a:rPr lang="en-US" dirty="0"/>
              <a:t>The SOLID Principles, </a:t>
            </a:r>
            <a:r>
              <a:rPr lang="en-US" dirty="0">
                <a:hlinkClick r:id="rId2"/>
              </a:rPr>
              <a:t>https://en.wikipedia.org/wiki/SOLID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7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2F170-CA7F-0445-B648-0AE329E5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developer since I have been 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F8574-8CC9-2E41-9BA5-72C726CC87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 used to be a bad programmer.</a:t>
            </a:r>
          </a:p>
          <a:p>
            <a:pPr marL="0" indent="0">
              <a:buNone/>
            </a:pPr>
            <a:r>
              <a:rPr lang="en-US" dirty="0"/>
              <a:t>But then I learned Design Patterns,</a:t>
            </a:r>
          </a:p>
          <a:p>
            <a:pPr marL="0" indent="0">
              <a:buNone/>
            </a:pPr>
            <a:r>
              <a:rPr lang="en-US" dirty="0"/>
              <a:t>And rose up, up, up.</a:t>
            </a:r>
          </a:p>
          <a:p>
            <a:pPr marL="0" indent="0">
              <a:buNone/>
            </a:pPr>
            <a:r>
              <a:rPr lang="en-US" dirty="0"/>
              <a:t>Without ever looking down,</a:t>
            </a:r>
          </a:p>
          <a:p>
            <a:pPr marL="0" indent="0">
              <a:buNone/>
            </a:pPr>
            <a:r>
              <a:rPr lang="en-US" dirty="0"/>
              <a:t>I do not want to fall down, down, down.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(One day I will learn how to write prose.)</a:t>
            </a:r>
          </a:p>
        </p:txBody>
      </p:sp>
    </p:spTree>
    <p:extLst>
      <p:ext uri="{BB962C8B-B14F-4D97-AF65-F5344CB8AC3E}">
        <p14:creationId xmlns:p14="http://schemas.microsoft.com/office/powerpoint/2010/main" val="38218738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42C24-497B-2A43-8A92-70E98FD8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won’t bore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6FD87-BECD-6542-975C-5CA7E90DD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Side-effects: You do not want them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Class design: A Story of Noun and Verbs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Function design: The Four-stanza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Guard clauses: A book of laws is easier to read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Separation of concerns: or the Single-responsibility principle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null pattern: get the </a:t>
            </a:r>
            <a:r>
              <a:rPr lang="en-US" i="1" dirty="0"/>
              <a:t>null </a:t>
            </a:r>
            <a:r>
              <a:rPr lang="en-US" dirty="0"/>
              <a:t>out of my way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Return or to throw (up)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URL naming conventions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1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B474D-D9E5-C349-A4C2-704FFDF8F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Side-effects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241D0-EAB6-0C43-91BC-08B474376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function modifies its parameters</a:t>
            </a:r>
          </a:p>
          <a:p>
            <a:r>
              <a:rPr lang="en-US" dirty="0"/>
              <a:t>A getter function has unintended consequences</a:t>
            </a:r>
          </a:p>
          <a:p>
            <a:r>
              <a:rPr lang="en-US" dirty="0"/>
              <a:t>Non-idempotent (the system might change each time the function is invoked)</a:t>
            </a:r>
          </a:p>
          <a:p>
            <a:pPr lvl="1"/>
            <a:r>
              <a:rPr lang="en-US" dirty="0"/>
              <a:t>Exceptions: Writing to a log file, audit tables</a:t>
            </a:r>
          </a:p>
          <a:p>
            <a:r>
              <a:rPr lang="en-US" dirty="0"/>
              <a:t>Idempotent functions change their own state or the state of another object</a:t>
            </a:r>
          </a:p>
          <a:p>
            <a:pPr lvl="1"/>
            <a:r>
              <a:rPr lang="en-US" dirty="0"/>
              <a:t>Named with post, write, put, insert, et cetera</a:t>
            </a:r>
          </a:p>
          <a:p>
            <a:pPr lvl="1"/>
            <a:r>
              <a:rPr lang="en-US" dirty="0"/>
              <a:t>Should still write to a log file, audit tables</a:t>
            </a:r>
          </a:p>
        </p:txBody>
      </p:sp>
    </p:spTree>
    <p:extLst>
      <p:ext uri="{BB962C8B-B14F-4D97-AF65-F5344CB8AC3E}">
        <p14:creationId xmlns:p14="http://schemas.microsoft.com/office/powerpoint/2010/main" val="1878027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Example: A class with a static object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909F36-514C-B24B-B69B-A16278654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1219200"/>
            <a:ext cx="49276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117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122CB6-F8D9-FF4C-912F-1AD54FFA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24183B-2599-5241-9DC7-1D13801C3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1473200"/>
            <a:ext cx="8775700" cy="5384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211261" y="5186363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92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D3797-E8F7-E64D-94A6-4474478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i="1" dirty="0"/>
              <a:t>without </a:t>
            </a:r>
            <a:r>
              <a:rPr lang="en-US" dirty="0"/>
              <a:t>side-effects</a:t>
            </a:r>
            <a:endParaRPr lang="en-US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24D25B-C83E-1C4A-85EA-C178F0E7C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400" y="1362075"/>
            <a:ext cx="9093200" cy="513080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D98AEF-E604-714F-AFA9-1DD14C5474E2}"/>
              </a:ext>
            </a:extLst>
          </p:cNvPr>
          <p:cNvCxnSpPr/>
          <p:nvPr/>
        </p:nvCxnSpPr>
        <p:spPr>
          <a:xfrm>
            <a:off x="1016794" y="5086351"/>
            <a:ext cx="1804988" cy="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1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2B5A1-2732-FB43-8A73-9A198174C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What is Object-oriented design?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15661-1446-A447-B390-D12112ACF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Classes are nouns</a:t>
            </a:r>
          </a:p>
          <a:p>
            <a:pPr lvl="1"/>
            <a:r>
              <a:rPr lang="en-US" dirty="0"/>
              <a:t>Avoid </a:t>
            </a:r>
            <a:r>
              <a:rPr lang="en-US" b="1" dirty="0" err="1"/>
              <a:t>er</a:t>
            </a:r>
            <a:r>
              <a:rPr lang="en-US" b="1" dirty="0"/>
              <a:t> </a:t>
            </a:r>
            <a:r>
              <a:rPr lang="en-US" dirty="0"/>
              <a:t>nouns such as Do</a:t>
            </a:r>
            <a:r>
              <a:rPr lang="en-US" b="1" dirty="0"/>
              <a:t>er</a:t>
            </a:r>
            <a:r>
              <a:rPr lang="en-US" dirty="0"/>
              <a:t>, exceptions:</a:t>
            </a:r>
          </a:p>
          <a:p>
            <a:pPr lvl="2"/>
            <a:r>
              <a:rPr lang="en-US" dirty="0"/>
              <a:t>Manager</a:t>
            </a:r>
          </a:p>
          <a:p>
            <a:pPr lvl="2"/>
            <a:r>
              <a:rPr lang="en-US" dirty="0"/>
              <a:t>Employer</a:t>
            </a:r>
          </a:p>
          <a:p>
            <a:pPr lvl="2"/>
            <a:r>
              <a:rPr lang="en-US" dirty="0"/>
              <a:t>User</a:t>
            </a:r>
          </a:p>
          <a:p>
            <a:pPr lvl="2"/>
            <a:r>
              <a:rPr lang="en-US" dirty="0"/>
              <a:t>Writer / Reader</a:t>
            </a:r>
          </a:p>
          <a:p>
            <a:r>
              <a:rPr lang="en-US" dirty="0"/>
              <a:t>Methods/functions are verbs</a:t>
            </a:r>
          </a:p>
          <a:p>
            <a:pPr lvl="1"/>
            <a:r>
              <a:rPr lang="en-US" dirty="0"/>
              <a:t>Perform an action</a:t>
            </a:r>
          </a:p>
          <a:p>
            <a:pPr lvl="1"/>
            <a:r>
              <a:rPr lang="en-US" dirty="0"/>
              <a:t>Tell you the state of the noun</a:t>
            </a:r>
          </a:p>
        </p:txBody>
      </p:sp>
    </p:spTree>
    <p:extLst>
      <p:ext uri="{BB962C8B-B14F-4D97-AF65-F5344CB8AC3E}">
        <p14:creationId xmlns:p14="http://schemas.microsoft.com/office/powerpoint/2010/main" val="1787601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8516</TotalTime>
  <Words>695</Words>
  <Application>Microsoft Macintosh PowerPoint</Application>
  <PresentationFormat>Widescreen</PresentationFormat>
  <Paragraphs>105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</vt:lpstr>
      <vt:lpstr>Office Theme</vt:lpstr>
      <vt:lpstr>Thomson Reuters and the Bad Code</vt:lpstr>
      <vt:lpstr>Software developer since I have been 13</vt:lpstr>
      <vt:lpstr>This won’t bore you</vt:lpstr>
      <vt:lpstr>1. Side-effects</vt:lpstr>
      <vt:lpstr>Example: A class with a static object</vt:lpstr>
      <vt:lpstr>Function with side-effects</vt:lpstr>
      <vt:lpstr>Function with side-effects</vt:lpstr>
      <vt:lpstr>Function without side-effects</vt:lpstr>
      <vt:lpstr>2. What is Object-oriented design?</vt:lpstr>
      <vt:lpstr>3. The four-stanza pattern for functions</vt:lpstr>
      <vt:lpstr>Why the four-stanza pattern?</vt:lpstr>
      <vt:lpstr>4. How to write guard clauses</vt:lpstr>
      <vt:lpstr>5. Separation of concerns</vt:lpstr>
      <vt:lpstr>6. Nulls</vt:lpstr>
      <vt:lpstr>Null-objects</vt:lpstr>
      <vt:lpstr>PowerPoint Presentation</vt:lpstr>
      <vt:lpstr>7. To return or to throw (up)</vt:lpstr>
      <vt:lpstr>8. URL naming conventions</vt:lpstr>
      <vt:lpstr>Further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Thomson Reuters and the Badly Designed Code</dc:title>
  <dc:creator>Ofer, Dan J. (TR Digital)</dc:creator>
  <cp:lastModifiedBy>Ofer, Dan J. (TR Digital)</cp:lastModifiedBy>
  <cp:revision>42</cp:revision>
  <dcterms:created xsi:type="dcterms:W3CDTF">2021-03-05T21:40:34Z</dcterms:created>
  <dcterms:modified xsi:type="dcterms:W3CDTF">2021-03-11T19:37:31Z</dcterms:modified>
</cp:coreProperties>
</file>